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9859-2442-6A43-D143-4A7DB4F44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9DC9-3CE1-EFF7-277C-07A453FFD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8DEF-6A88-205E-9925-0BBB7215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D4B5B-D853-EF38-A0BB-9849B36B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39FE-2D2B-8C86-5E3D-71FEAB31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10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9AB2-21B8-336F-DD91-04E7523A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8F2D4-F283-BB4F-1241-1C0DC217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6511E-79D9-F00E-2489-DAABFAF3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E335F-D14F-B7B9-E277-95538E5C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75A26-B652-6C2A-7A46-AA5A61DF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7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CE9D0-98B5-2751-3D5D-96DCDCFC1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F07E5-5DCF-4570-D256-D7510E848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A7BBD-9C78-4AF3-3184-5CEC0FCC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0338-6DE5-5AE2-276B-A167521D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AF425-7400-DFC1-F6C7-54201F04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8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285E-FDCC-0FEA-A6E7-99ECCB68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FF2CB-0913-C8E1-8459-078323E2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F58F-1382-D2A4-9F90-0D2B61F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90A3-82E4-5312-4389-124E526D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23DDB-1A60-BB8C-7882-45FF8F9A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61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E43C-FF0F-CE3A-E115-9D3580C4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8FBB5-57BF-AB6F-78BE-BCDBD9B4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A1477-E736-8BC5-5AEA-E3AC11DB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1622-C345-EBF4-3A2E-9B0EED80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A8FB1-1D30-E363-CF77-381E5844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60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4C22-EDE9-1268-E302-225953D2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94E4-96E6-786C-DFE8-6A4E45AE9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31036-928A-D65A-6A8D-4A31A69A2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84972-600E-0A10-7449-A3093428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1E130-543D-2FBD-4292-E43F994F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C3E64-1144-E314-2890-3379FD99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80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DC38-FABC-0744-E2CE-45C150C5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14CF5-F479-70DA-10C3-CC60F667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60BC-8043-10FB-39D5-9EFBDD83D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3D503-54ED-0AF9-50F2-9CBCE5586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D8C8D-77A9-9C7D-63AA-D8FAEF549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EF435-DCB4-CC8D-37B8-A4F3D2AB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48CCF-2712-4228-E1A1-768C0D29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4012D-D58F-802E-BCFD-1B70A4F4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78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0C31-6447-71AB-0E22-EF0A0E6B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2E075-E268-223A-7E49-94724D6D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01D04-C0E5-CF15-86C7-5EB10EFB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C2CF8-36ED-199B-8954-A177E0E9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58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E6676-A8A6-7076-FA37-65B86D77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53C84-46FC-D4E3-347A-E9149E9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1F77A-03D5-EF5D-3076-1C593C7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90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F4C4-BBDE-91DC-D211-064EC136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6FAE-E695-1680-560E-C8961A4E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9B5AD-B969-F0B3-5A42-7EA78514C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22CA-F30D-922D-4F4A-F4A2B5E9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CC55-EAF8-ABAF-CCFB-72FEB53F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B3B25-8198-6298-D454-912F0A12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48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074D-7B89-656A-95BA-EB85E5B7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20B4D-31A3-1ECB-2784-1A72A37AB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F8DE6-8597-CEAE-F5B9-2CFFE5FB2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BDA89-5E8A-22B3-84C6-FABBA7AB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CB5AD-9D92-D751-3358-8E29BDA8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C9AF-9BF0-24F9-F2D9-ADAB592B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20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3DC10-E2CC-5E58-82F8-2EC75AE1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B0169-4568-2D3D-1909-2C7ABF76B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91D98-56B0-0DB3-0325-D369796F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0BCC-019B-40EE-9BDF-B4E49C7F5F6B}" type="datetimeFigureOut">
              <a:rPr lang="en-IN" smtClean="0"/>
              <a:t>10-06-2024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230E-D27E-4069-1794-58BD5170E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A2BB-5507-1C88-DBE9-FB3DF4308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4DCB-F8C6-4AEF-949D-98DE0737EA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1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E4C28-B723-95B2-49CC-567B373FD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25" y="452839"/>
            <a:ext cx="9171453" cy="506126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2B08AD-DC73-90AD-BD0D-2C098C3F8B44}"/>
              </a:ext>
            </a:extLst>
          </p:cNvPr>
          <p:cNvSpPr txBox="1"/>
          <p:nvPr/>
        </p:nvSpPr>
        <p:spPr>
          <a:xfrm>
            <a:off x="2456872" y="56850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Figure: Healthcare System in India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6FD9A-9239-1C46-173D-0AEADF8D5F25}"/>
              </a:ext>
            </a:extLst>
          </p:cNvPr>
          <p:cNvSpPr txBox="1"/>
          <p:nvPr/>
        </p:nvSpPr>
        <p:spPr>
          <a:xfrm>
            <a:off x="258617" y="917751"/>
            <a:ext cx="11776365" cy="462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The healthcare industry is a complex system of inter-connected entities. Each of these entities has disjoint information systems to manage patient data and records. </a:t>
            </a:r>
          </a:p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The current IT solutions in healthcare systems have several challenges such as sharing and accessing medical records across several stakeholders while still maintaining security and privacy of these records. </a:t>
            </a:r>
          </a:p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This global problem on how to create, maintain, and share sensitive medical records and clinical data among various stakeholders without sacrificing data privacy and integrity is still unresolved. 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E4F07-F328-85E0-7199-AABB6DDA1149}"/>
              </a:ext>
            </a:extLst>
          </p:cNvPr>
          <p:cNvSpPr txBox="1"/>
          <p:nvPr/>
        </p:nvSpPr>
        <p:spPr>
          <a:xfrm>
            <a:off x="2318327" y="42955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Story of Healthcare System </a:t>
            </a:r>
            <a:endParaRPr lang="en-IN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92559-9DAB-B5E0-6B00-F33496D9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4" y="62849"/>
            <a:ext cx="4398991" cy="28597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8A5DA-EA15-A1B1-5A8B-1F0FC21E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628" y="3350051"/>
            <a:ext cx="4786743" cy="32153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BD765-3FB0-55B2-D49C-7D29857F4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3"/>
          <a:stretch/>
        </p:blipFill>
        <p:spPr bwMode="auto">
          <a:xfrm>
            <a:off x="5989551" y="86849"/>
            <a:ext cx="5731510" cy="2811780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0A396-3C20-C230-E730-1E82F4D800CE}"/>
              </a:ext>
            </a:extLst>
          </p:cNvPr>
          <p:cNvSpPr txBox="1"/>
          <p:nvPr/>
        </p:nvSpPr>
        <p:spPr>
          <a:xfrm>
            <a:off x="101600" y="2891702"/>
            <a:ext cx="3842328" cy="61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1200" kern="1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Figure: Roles in Blockchain-based model: Use case Diagram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31C41-EEEC-0D5C-A600-7DF432B3A404}"/>
              </a:ext>
            </a:extLst>
          </p:cNvPr>
          <p:cNvSpPr txBox="1"/>
          <p:nvPr/>
        </p:nvSpPr>
        <p:spPr>
          <a:xfrm>
            <a:off x="3719949" y="-11042"/>
            <a:ext cx="3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AA343-35A3-A5B0-068B-D07BC0F5B623}"/>
              </a:ext>
            </a:extLst>
          </p:cNvPr>
          <p:cNvSpPr txBox="1"/>
          <p:nvPr/>
        </p:nvSpPr>
        <p:spPr>
          <a:xfrm>
            <a:off x="6196448" y="108982"/>
            <a:ext cx="3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745A7-467C-FC58-3498-CC32BE4A72C6}"/>
              </a:ext>
            </a:extLst>
          </p:cNvPr>
          <p:cNvSpPr txBox="1"/>
          <p:nvPr/>
        </p:nvSpPr>
        <p:spPr>
          <a:xfrm>
            <a:off x="8091056" y="3318618"/>
            <a:ext cx="3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67546-1525-33C2-F2F1-6A00195A8E27}"/>
              </a:ext>
            </a:extLst>
          </p:cNvPr>
          <p:cNvSpPr txBox="1"/>
          <p:nvPr/>
        </p:nvSpPr>
        <p:spPr>
          <a:xfrm>
            <a:off x="5889366" y="28838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Figure: Proposed DASS-CARE framework: Health records validation process using Blockchain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034BD-B0D3-2C85-D746-A1FEAC889035}"/>
              </a:ext>
            </a:extLst>
          </p:cNvPr>
          <p:cNvSpPr txBox="1"/>
          <p:nvPr/>
        </p:nvSpPr>
        <p:spPr>
          <a:xfrm>
            <a:off x="4141369" y="6560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latin typeface="Georgia" panose="02040502050405020303" pitchFamily="18" charset="0"/>
              </a:rPr>
              <a:t>Figure: Inclusive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9539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B16E56-8315-CB1A-BF74-E234E067FAAE}"/>
              </a:ext>
            </a:extLst>
          </p:cNvPr>
          <p:cNvSpPr txBox="1"/>
          <p:nvPr/>
        </p:nvSpPr>
        <p:spPr>
          <a:xfrm>
            <a:off x="101600" y="959755"/>
            <a:ext cx="12090400" cy="3851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0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Health is a state subject; hence, the responsibility of providing medical assistance to patients of all income group is of respective State/ UT Governments. 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000" kern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However, National Health Mission (NHM) – a flagship programme of the Ministry with its two Sub-Missions, National Rural Health Mission (NRHM) and National Urban Health Mission (NUHM), supports States /UTs to strengthen their health care systems so as to provide universal access to equitable, affordable and quality health care services.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7BEFC-CAF2-3AD2-EC7A-75902D84476A}"/>
              </a:ext>
            </a:extLst>
          </p:cNvPr>
          <p:cNvSpPr txBox="1"/>
          <p:nvPr/>
        </p:nvSpPr>
        <p:spPr>
          <a:xfrm>
            <a:off x="2660072" y="3187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Basis of Healthcare </a:t>
            </a:r>
            <a:r>
              <a:rPr lang="en-IN" sz="2000" b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Schemes</a:t>
            </a:r>
            <a:endParaRPr lang="en-IN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8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4A1C0-BAB3-A0AB-C155-F1A50B81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7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3F27B-86B5-A126-E30F-8C8DA774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" y="79230"/>
            <a:ext cx="5606473" cy="34815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E0BDF8-8E82-B7BC-D8E9-C01A9944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627" y="3321108"/>
            <a:ext cx="5532758" cy="31862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F1EBF-1C3B-01E2-0DC8-8A5F24F8C1DC}"/>
              </a:ext>
            </a:extLst>
          </p:cNvPr>
          <p:cNvSpPr txBox="1"/>
          <p:nvPr/>
        </p:nvSpPr>
        <p:spPr>
          <a:xfrm>
            <a:off x="5781964" y="0"/>
            <a:ext cx="3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6DB19-0CCB-190F-265F-F81437A269EB}"/>
              </a:ext>
            </a:extLst>
          </p:cNvPr>
          <p:cNvSpPr txBox="1"/>
          <p:nvPr/>
        </p:nvSpPr>
        <p:spPr>
          <a:xfrm>
            <a:off x="11658427" y="3299149"/>
            <a:ext cx="3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70C35-AD33-FAB5-6CAD-8A72A31964A8}"/>
              </a:ext>
            </a:extLst>
          </p:cNvPr>
          <p:cNvSpPr txBox="1"/>
          <p:nvPr/>
        </p:nvSpPr>
        <p:spPr>
          <a:xfrm>
            <a:off x="5599549" y="6501771"/>
            <a:ext cx="610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Figure: Bed intensities across the world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72118-5A3F-F105-3A84-9DD36AF68ADA}"/>
              </a:ext>
            </a:extLst>
          </p:cNvPr>
          <p:cNvSpPr txBox="1"/>
          <p:nvPr/>
        </p:nvSpPr>
        <p:spPr>
          <a:xfrm>
            <a:off x="-90227" y="3588468"/>
            <a:ext cx="610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Figure: Role of Government on healthcare expenditure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2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DAA1C-ABBF-B4FF-1953-749D25CB2BB4}"/>
              </a:ext>
            </a:extLst>
          </p:cNvPr>
          <p:cNvSpPr txBox="1"/>
          <p:nvPr/>
        </p:nvSpPr>
        <p:spPr>
          <a:xfrm>
            <a:off x="73891" y="862365"/>
            <a:ext cx="11896436" cy="577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Lack of infrastructure: India has been struggling with deficient infrastructure in the form of lack of well-equipped medical institutes.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The government mandated that private medical colleges must be built on at least five acres of land hence, they were built in rural areas, where there was a lack of adequately qualified, full-time doctors due to living conditions, besides low pay scales.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The National Medical Commission (NMC) has put forward the idea to do away with the requirement of minimum five acres of land.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Shortage of Efficient and Trained Manpower: There is a severe shortage of trained manpower, this includes doctors, nurses, paramedics and primary healthcare workers.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The doctor-to-patient ratio remains low, which is merely 0.7 doctors per 1,000 people whereas the World Health Organisation (WHO) average is 2.5 doctors per 1,000 people.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Population Density and Demographics: The sheer size and diversity of the population pose unique challenges in providing healthcare services to all.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 Aging population and the associated increase in chronic diseases add to the healthcare burden.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D43A4-3C4D-E063-639C-6C3057D542A0}"/>
              </a:ext>
            </a:extLst>
          </p:cNvPr>
          <p:cNvSpPr txBox="1"/>
          <p:nvPr/>
        </p:nvSpPr>
        <p:spPr>
          <a:xfrm>
            <a:off x="2576944" y="277547"/>
            <a:ext cx="7555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Major Challenges Faced by Healthcare Sector in India</a:t>
            </a:r>
            <a:endParaRPr lang="en-IN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0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0E4E76-5BBF-1C8E-A3B8-CD1D9CA334AA}"/>
              </a:ext>
            </a:extLst>
          </p:cNvPr>
          <p:cNvSpPr txBox="1"/>
          <p:nvPr/>
        </p:nvSpPr>
        <p:spPr>
          <a:xfrm>
            <a:off x="175490" y="387671"/>
            <a:ext cx="11711709" cy="4832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kern="100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Way Ahead</a:t>
            </a:r>
            <a:endParaRPr lang="en-IN" sz="20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IN" sz="2000" kern="1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There is a need to adopt technology wherever possible to streamline the operational and clinical processes for healthcare facilities in order to manage efficient patient flow.</a:t>
            </a:r>
            <a:endParaRPr lang="en-IN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IN" sz="2000" kern="1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In addition, there is the challenge to think beyond the obvious and promote virtual care protocols, and telehealth services, which can be leveraged to reduce the patient-load burden to a large extent.</a:t>
            </a:r>
            <a:endParaRPr lang="en-IN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IN" sz="2000" kern="1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To sum it up, there is an urgency to make healthcare service and service providers more transparent operationally. </a:t>
            </a:r>
            <a:endParaRPr lang="en-IN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IN" sz="2000" kern="100" dirty="0">
                <a:solidFill>
                  <a:srgbClr val="0D0D0D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Vrinda" panose="020B0502040204020203" pitchFamily="34" charset="0"/>
              </a:rPr>
              <a:t>This will help ensure people and processes can be made easily accountable to provide better healthcare services.</a:t>
            </a:r>
            <a:endParaRPr lang="en-IN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4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B0640-2619-FA3B-1BD9-CB832377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16" y="1795234"/>
            <a:ext cx="7116168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6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539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Souradip Basu</dc:creator>
  <cp:lastModifiedBy>Souradip Basu</cp:lastModifiedBy>
  <cp:revision>8</cp:revision>
  <dcterms:created xsi:type="dcterms:W3CDTF">2024-06-07T16:06:41Z</dcterms:created>
  <dcterms:modified xsi:type="dcterms:W3CDTF">2024-06-10T09:25:41Z</dcterms:modified>
</cp:coreProperties>
</file>